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Light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o4m+sg6hAxwlZtVrAJlwn+M54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Light-regular.fntdata"/><Relationship Id="rId22" Type="http://schemas.openxmlformats.org/officeDocument/2006/relationships/font" Target="fonts/MontserratExtraLight-italic.fntdata"/><Relationship Id="rId21" Type="http://schemas.openxmlformats.org/officeDocument/2006/relationships/font" Target="fonts/MontserratExtraLight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Extra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9585b2d30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39585b2d30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9585b2d3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39585b2d3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5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5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5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7" name="Google Shape;7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0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Jose Antonio Ruiz Heredia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Hector Carlos Flores Reynoso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Alvaro Honrubia</a:t>
            </a:r>
            <a:endParaRPr sz="1200"/>
          </a:p>
        </p:txBody>
      </p:sp>
      <p:sp>
        <p:nvSpPr>
          <p:cNvPr id="160" name="Google Shape;160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0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CNN challenge</a:t>
            </a:r>
            <a:endParaRPr b="0" sz="23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9585b2d30_4_62"/>
          <p:cNvSpPr txBox="1"/>
          <p:nvPr/>
        </p:nvSpPr>
        <p:spPr>
          <a:xfrm>
            <a:off x="938500" y="445025"/>
            <a:ext cx="4629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PROBLEM</a:t>
            </a:r>
            <a:endParaRPr b="0" i="0" sz="2400" u="none" cap="none" strike="noStrike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67" name="Google Shape;167;g339585b2d30_4_62"/>
          <p:cNvCxnSpPr/>
          <p:nvPr/>
        </p:nvCxnSpPr>
        <p:spPr>
          <a:xfrm>
            <a:off x="1026200" y="414022"/>
            <a:ext cx="2354700" cy="108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168" name="Google Shape;168;g339585b2d30_4_62"/>
          <p:cNvSpPr txBox="1"/>
          <p:nvPr/>
        </p:nvSpPr>
        <p:spPr>
          <a:xfrm>
            <a:off x="3538497" y="21583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Scope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9" name="Google Shape;169;g339585b2d30_4_62"/>
          <p:cNvSpPr txBox="1"/>
          <p:nvPr/>
        </p:nvSpPr>
        <p:spPr>
          <a:xfrm>
            <a:off x="3310500" y="2843275"/>
            <a:ext cx="252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Refine the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Convolutional Neural Network</a:t>
            </a: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optimize its parameters 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339585b2d30_4_62"/>
          <p:cNvSpPr txBox="1"/>
          <p:nvPr/>
        </p:nvSpPr>
        <p:spPr>
          <a:xfrm>
            <a:off x="6180953" y="21583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Observations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1" name="Google Shape;171;g339585b2d30_4_62"/>
          <p:cNvSpPr txBox="1"/>
          <p:nvPr/>
        </p:nvSpPr>
        <p:spPr>
          <a:xfrm>
            <a:off x="5952950" y="2843275"/>
            <a:ext cx="2598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Models are compared using 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such a mean accuracy, recall and precision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g339585b2d30_4_62"/>
          <p:cNvSpPr txBox="1"/>
          <p:nvPr/>
        </p:nvSpPr>
        <p:spPr>
          <a:xfrm>
            <a:off x="896047" y="21583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Problem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g339585b2d30_4_62"/>
          <p:cNvSpPr txBox="1"/>
          <p:nvPr/>
        </p:nvSpPr>
        <p:spPr>
          <a:xfrm>
            <a:off x="671050" y="2843275"/>
            <a:ext cx="252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Given a set of images (224px, 224px) 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 classifier</a:t>
            </a: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that is able to detect the vehicle type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g339585b2d30_4_62"/>
          <p:cNvCxnSpPr/>
          <p:nvPr/>
        </p:nvCxnSpPr>
        <p:spPr>
          <a:xfrm>
            <a:off x="4436097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cxnSp>
        <p:nvCxnSpPr>
          <p:cNvPr id="175" name="Google Shape;175;g339585b2d30_4_62"/>
          <p:cNvCxnSpPr/>
          <p:nvPr/>
        </p:nvCxnSpPr>
        <p:spPr>
          <a:xfrm>
            <a:off x="7078550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cxnSp>
        <p:nvCxnSpPr>
          <p:cNvPr id="176" name="Google Shape;176;g339585b2d30_4_62"/>
          <p:cNvCxnSpPr/>
          <p:nvPr/>
        </p:nvCxnSpPr>
        <p:spPr>
          <a:xfrm>
            <a:off x="1793650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177" name="Google Shape;177;g339585b2d30_4_62"/>
          <p:cNvSpPr/>
          <p:nvPr/>
        </p:nvSpPr>
        <p:spPr>
          <a:xfrm>
            <a:off x="1587250" y="13537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39585b2d30_4_62"/>
          <p:cNvSpPr/>
          <p:nvPr/>
        </p:nvSpPr>
        <p:spPr>
          <a:xfrm>
            <a:off x="4229697" y="13537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39585b2d30_4_62"/>
          <p:cNvSpPr/>
          <p:nvPr/>
        </p:nvSpPr>
        <p:spPr>
          <a:xfrm>
            <a:off x="6872150" y="13537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39585b2d30_4_62"/>
          <p:cNvSpPr/>
          <p:nvPr/>
        </p:nvSpPr>
        <p:spPr>
          <a:xfrm>
            <a:off x="7002502" y="14910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001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g339585b2d30_4_62"/>
          <p:cNvGrpSpPr/>
          <p:nvPr/>
        </p:nvGrpSpPr>
        <p:grpSpPr>
          <a:xfrm>
            <a:off x="4408932" y="1484111"/>
            <a:ext cx="326106" cy="423908"/>
            <a:chOff x="3990517" y="3354173"/>
            <a:chExt cx="279559" cy="363402"/>
          </a:xfrm>
        </p:grpSpPr>
        <p:sp>
          <p:nvSpPr>
            <p:cNvPr id="182" name="Google Shape;182;g339585b2d30_4_62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339585b2d30_4_62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339585b2d30_4_62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g339585b2d30_4_62"/>
          <p:cNvGrpSpPr/>
          <p:nvPr/>
        </p:nvGrpSpPr>
        <p:grpSpPr>
          <a:xfrm>
            <a:off x="1708220" y="1482564"/>
            <a:ext cx="442674" cy="426993"/>
            <a:chOff x="1284212" y="1963766"/>
            <a:chExt cx="379489" cy="366046"/>
          </a:xfrm>
        </p:grpSpPr>
        <p:sp>
          <p:nvSpPr>
            <p:cNvPr id="186" name="Google Shape;186;g339585b2d30_4_62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339585b2d30_4_62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9585b2d30_4_0"/>
          <p:cNvSpPr txBox="1"/>
          <p:nvPr>
            <p:ph type="title"/>
          </p:nvPr>
        </p:nvSpPr>
        <p:spPr>
          <a:xfrm>
            <a:off x="938500" y="445025"/>
            <a:ext cx="4702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2"/>
                </a:solidFill>
              </a:rPr>
              <a:t>THE PROCESS</a:t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cxnSp>
        <p:nvCxnSpPr>
          <p:cNvPr id="193" name="Google Shape;193;g339585b2d30_4_0"/>
          <p:cNvCxnSpPr/>
          <p:nvPr/>
        </p:nvCxnSpPr>
        <p:spPr>
          <a:xfrm>
            <a:off x="343525" y="3661475"/>
            <a:ext cx="8185800" cy="17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g339585b2d30_4_0"/>
          <p:cNvSpPr/>
          <p:nvPr/>
        </p:nvSpPr>
        <p:spPr>
          <a:xfrm>
            <a:off x="1023025" y="35435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39585b2d30_4_0"/>
          <p:cNvSpPr/>
          <p:nvPr/>
        </p:nvSpPr>
        <p:spPr>
          <a:xfrm>
            <a:off x="2842390" y="35435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39585b2d30_4_0"/>
          <p:cNvSpPr/>
          <p:nvPr/>
        </p:nvSpPr>
        <p:spPr>
          <a:xfrm>
            <a:off x="5116482" y="35435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39585b2d30_4_0"/>
          <p:cNvSpPr/>
          <p:nvPr/>
        </p:nvSpPr>
        <p:spPr>
          <a:xfrm>
            <a:off x="7391810" y="35435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g339585b2d30_4_0"/>
          <p:cNvCxnSpPr/>
          <p:nvPr/>
        </p:nvCxnSpPr>
        <p:spPr>
          <a:xfrm>
            <a:off x="1026200" y="414022"/>
            <a:ext cx="22914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199" name="Google Shape;199;g339585b2d30_4_0"/>
          <p:cNvSpPr txBox="1"/>
          <p:nvPr>
            <p:ph idx="4294967295" type="title"/>
          </p:nvPr>
        </p:nvSpPr>
        <p:spPr>
          <a:xfrm>
            <a:off x="368727" y="39303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200" name="Google Shape;200;g339585b2d30_4_0"/>
          <p:cNvSpPr txBox="1"/>
          <p:nvPr>
            <p:ph idx="4294967295" type="title"/>
          </p:nvPr>
        </p:nvSpPr>
        <p:spPr>
          <a:xfrm>
            <a:off x="2188112" y="39303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g339585b2d30_4_0"/>
          <p:cNvSpPr txBox="1"/>
          <p:nvPr>
            <p:ph idx="4294967295" type="title"/>
          </p:nvPr>
        </p:nvSpPr>
        <p:spPr>
          <a:xfrm>
            <a:off x="4462187" y="39303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2" name="Google Shape;202;g339585b2d30_4_0"/>
          <p:cNvSpPr txBox="1"/>
          <p:nvPr>
            <p:ph idx="4294967295" type="title"/>
          </p:nvPr>
        </p:nvSpPr>
        <p:spPr>
          <a:xfrm>
            <a:off x="6737512" y="39303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3" name="Google Shape;203;g339585b2d30_4_0"/>
          <p:cNvSpPr txBox="1"/>
          <p:nvPr/>
        </p:nvSpPr>
        <p:spPr>
          <a:xfrm>
            <a:off x="517225" y="2800700"/>
            <a:ext cx="1232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Model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339585b2d30_4_0"/>
          <p:cNvSpPr txBox="1"/>
          <p:nvPr/>
        </p:nvSpPr>
        <p:spPr>
          <a:xfrm>
            <a:off x="1749925" y="1530375"/>
            <a:ext cx="24990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Convolutional Layer Parameters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Strides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Batch Normalization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Bias_initializer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Kernel_size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339585b2d30_4_0"/>
          <p:cNvSpPr txBox="1"/>
          <p:nvPr/>
        </p:nvSpPr>
        <p:spPr>
          <a:xfrm>
            <a:off x="4233575" y="1547175"/>
            <a:ext cx="22440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Adding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Convolutional Layers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5715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5715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Three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5715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5715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Six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339585b2d30_4_0"/>
          <p:cNvSpPr txBox="1"/>
          <p:nvPr/>
        </p:nvSpPr>
        <p:spPr>
          <a:xfrm>
            <a:off x="6542875" y="1758975"/>
            <a:ext cx="2291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otation_range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width_shift_range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eight_shift_range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zoom_range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>
            <p:ph idx="4" type="title"/>
          </p:nvPr>
        </p:nvSpPr>
        <p:spPr>
          <a:xfrm>
            <a:off x="938500" y="445025"/>
            <a:ext cx="4629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ARCHITECTURES</a:t>
            </a:r>
            <a:endParaRPr/>
          </a:p>
        </p:txBody>
      </p:sp>
      <p:cxnSp>
        <p:nvCxnSpPr>
          <p:cNvPr id="212" name="Google Shape;212;p8"/>
          <p:cNvCxnSpPr/>
          <p:nvPr/>
        </p:nvCxnSpPr>
        <p:spPr>
          <a:xfrm>
            <a:off x="1026200" y="414022"/>
            <a:ext cx="4022100" cy="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213" name="Google Shape;213;p8"/>
          <p:cNvSpPr txBox="1"/>
          <p:nvPr/>
        </p:nvSpPr>
        <p:spPr>
          <a:xfrm>
            <a:off x="95850" y="1455925"/>
            <a:ext cx="20556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Convolutional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filters(32)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stride(1,1)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bias_initializer("zeros")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kernel_size(1,1)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2474803" y="1455925"/>
            <a:ext cx="19851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Changing stride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stride (2,2)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tride (3,3)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4707975" y="1455925"/>
            <a:ext cx="20178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Batch Normalization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6896100" y="1455925"/>
            <a:ext cx="2152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Changing kernel_size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kernel_size (3,3)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kernel_size(5,5)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75700" y="3317025"/>
            <a:ext cx="2098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Three Convolutional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batch_size </a:t>
            </a:r>
            <a:r>
              <a:rPr i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reduced to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32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kernel_size(3,3)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GlobalAveragePooling2D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2345775" y="3317025"/>
            <a:ext cx="2098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Four Convolutional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LeakyReLU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SpatialDropout2D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6992700" y="3317025"/>
            <a:ext cx="20556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rotation_range = 30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width_shift_range = 0.2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eight_shift_range = 0.2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oom_range = 0.1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358802" y="10436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00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1" name="Google Shape;221;p8"/>
          <p:cNvCxnSpPr/>
          <p:nvPr/>
        </p:nvCxnSpPr>
        <p:spPr>
          <a:xfrm>
            <a:off x="976686" y="14243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22" name="Google Shape;222;p8"/>
          <p:cNvSpPr txBox="1"/>
          <p:nvPr/>
        </p:nvSpPr>
        <p:spPr>
          <a:xfrm>
            <a:off x="2644802" y="10436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3" name="Google Shape;223;p8"/>
          <p:cNvCxnSpPr/>
          <p:nvPr/>
        </p:nvCxnSpPr>
        <p:spPr>
          <a:xfrm>
            <a:off x="3262686" y="14243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24" name="Google Shape;224;p8"/>
          <p:cNvSpPr txBox="1"/>
          <p:nvPr/>
        </p:nvSpPr>
        <p:spPr>
          <a:xfrm>
            <a:off x="4930802" y="10436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5" name="Google Shape;225;p8"/>
          <p:cNvCxnSpPr/>
          <p:nvPr/>
        </p:nvCxnSpPr>
        <p:spPr>
          <a:xfrm>
            <a:off x="5548686" y="14243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26" name="Google Shape;226;p8"/>
          <p:cNvSpPr txBox="1"/>
          <p:nvPr/>
        </p:nvSpPr>
        <p:spPr>
          <a:xfrm>
            <a:off x="7140602" y="10436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7" name="Google Shape;227;p8"/>
          <p:cNvCxnSpPr/>
          <p:nvPr/>
        </p:nvCxnSpPr>
        <p:spPr>
          <a:xfrm>
            <a:off x="7758486" y="14243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28" name="Google Shape;228;p8"/>
          <p:cNvSpPr txBox="1"/>
          <p:nvPr/>
        </p:nvSpPr>
        <p:spPr>
          <a:xfrm>
            <a:off x="358802" y="28724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9" name="Google Shape;229;p8"/>
          <p:cNvCxnSpPr/>
          <p:nvPr/>
        </p:nvCxnSpPr>
        <p:spPr>
          <a:xfrm>
            <a:off x="976686" y="32531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0" name="Google Shape;230;p8"/>
          <p:cNvSpPr txBox="1"/>
          <p:nvPr/>
        </p:nvSpPr>
        <p:spPr>
          <a:xfrm>
            <a:off x="2644802" y="28724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1" name="Google Shape;231;p8"/>
          <p:cNvCxnSpPr/>
          <p:nvPr/>
        </p:nvCxnSpPr>
        <p:spPr>
          <a:xfrm>
            <a:off x="3262686" y="32531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2" name="Google Shape;232;p8"/>
          <p:cNvSpPr txBox="1"/>
          <p:nvPr/>
        </p:nvSpPr>
        <p:spPr>
          <a:xfrm>
            <a:off x="4930802" y="28724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3" name="Google Shape;233;p8"/>
          <p:cNvCxnSpPr/>
          <p:nvPr/>
        </p:nvCxnSpPr>
        <p:spPr>
          <a:xfrm>
            <a:off x="5548686" y="32531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4" name="Google Shape;234;p8"/>
          <p:cNvSpPr txBox="1"/>
          <p:nvPr/>
        </p:nvSpPr>
        <p:spPr>
          <a:xfrm>
            <a:off x="7216802" y="28724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07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5" name="Google Shape;235;p8"/>
          <p:cNvCxnSpPr/>
          <p:nvPr/>
        </p:nvCxnSpPr>
        <p:spPr>
          <a:xfrm>
            <a:off x="7834686" y="32531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36" name="Google Shape;236;p8"/>
          <p:cNvSpPr txBox="1"/>
          <p:nvPr/>
        </p:nvSpPr>
        <p:spPr>
          <a:xfrm>
            <a:off x="4631775" y="3317025"/>
            <a:ext cx="2098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Six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Convolutional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Layers with filters </a:t>
            </a:r>
            <a:r>
              <a:rPr lang="en" sz="1100">
                <a:solidFill>
                  <a:schemeClr val="lt1"/>
                </a:solidFill>
              </a:rPr>
              <a:t>64, 128, 256, 256, 512, 512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type="title"/>
          </p:nvPr>
        </p:nvSpPr>
        <p:spPr>
          <a:xfrm>
            <a:off x="938500" y="445025"/>
            <a:ext cx="4702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METRICS</a:t>
            </a:r>
            <a:endParaRPr/>
          </a:p>
        </p:txBody>
      </p:sp>
      <p:sp>
        <p:nvSpPr>
          <p:cNvPr id="242" name="Google Shape;242;p18"/>
          <p:cNvSpPr txBox="1"/>
          <p:nvPr>
            <p:ph idx="4294967295" type="body"/>
          </p:nvPr>
        </p:nvSpPr>
        <p:spPr>
          <a:xfrm>
            <a:off x="6885256" y="3750975"/>
            <a:ext cx="12294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Accuracy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6745401" y="4388330"/>
            <a:ext cx="140100" cy="128700"/>
          </a:xfrm>
          <a:prstGeom prst="ellipse">
            <a:avLst/>
          </a:prstGeom>
          <a:solidFill>
            <a:srgbClr val="F5C2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 txBox="1"/>
          <p:nvPr>
            <p:ph idx="4294967295" type="body"/>
          </p:nvPr>
        </p:nvSpPr>
        <p:spPr>
          <a:xfrm>
            <a:off x="6885249" y="3998880"/>
            <a:ext cx="6705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Recall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6745401" y="3870172"/>
            <a:ext cx="140100" cy="128700"/>
          </a:xfrm>
          <a:prstGeom prst="ellipse">
            <a:avLst/>
          </a:prstGeom>
          <a:solidFill>
            <a:srgbClr val="65A8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18"/>
          <p:cNvCxnSpPr/>
          <p:nvPr/>
        </p:nvCxnSpPr>
        <p:spPr>
          <a:xfrm flipH="1" rot="10800000">
            <a:off x="1026200" y="406822"/>
            <a:ext cx="2743200" cy="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247" name="Google Shape;247;p18"/>
          <p:cNvSpPr txBox="1"/>
          <p:nvPr>
            <p:ph idx="4294967295" type="body"/>
          </p:nvPr>
        </p:nvSpPr>
        <p:spPr>
          <a:xfrm>
            <a:off x="6885255" y="4272201"/>
            <a:ext cx="984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Precision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6745401" y="4129256"/>
            <a:ext cx="140100" cy="128700"/>
          </a:xfrm>
          <a:prstGeom prst="ellipse">
            <a:avLst/>
          </a:prstGeom>
          <a:solidFill>
            <a:srgbClr val="D516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18"/>
          <p:cNvCxnSpPr/>
          <p:nvPr/>
        </p:nvCxnSpPr>
        <p:spPr>
          <a:xfrm flipH="1">
            <a:off x="6163500" y="1250700"/>
            <a:ext cx="651000" cy="412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18"/>
          <p:cNvSpPr txBox="1"/>
          <p:nvPr/>
        </p:nvSpPr>
        <p:spPr>
          <a:xfrm>
            <a:off x="6814496" y="1048125"/>
            <a:ext cx="2007600" cy="4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5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BEST MODEL</a:t>
            </a:r>
            <a:endParaRPr b="0" i="0" sz="1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6650825" y="1520600"/>
            <a:ext cx="2317200" cy="1199400"/>
          </a:xfrm>
          <a:prstGeom prst="roundRect">
            <a:avLst>
              <a:gd fmla="val 16667" name="adj"/>
            </a:avLst>
          </a:prstGeom>
          <a:solidFill>
            <a:srgbClr val="FFAB40">
              <a:alpha val="3960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accuracy: 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79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.28%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recall: 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75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.64%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precision: 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81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.83%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18" title="Model Comparison"/>
          <p:cNvPicPr preferRelativeResize="0"/>
          <p:nvPr/>
        </p:nvPicPr>
        <p:blipFill rotWithShape="1">
          <a:blip r:embed="rId3">
            <a:alphaModFix/>
          </a:blip>
          <a:srcRect b="2833" l="0" r="2619" t="9707"/>
          <a:stretch/>
        </p:blipFill>
        <p:spPr>
          <a:xfrm>
            <a:off x="230100" y="1120900"/>
            <a:ext cx="5862599" cy="3606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8"/>
          <p:cNvSpPr/>
          <p:nvPr/>
        </p:nvSpPr>
        <p:spPr>
          <a:xfrm>
            <a:off x="5318525" y="1290150"/>
            <a:ext cx="599400" cy="265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885600" y="445025"/>
            <a:ext cx="4702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accent1"/>
                </a:solidFill>
              </a:rPr>
              <a:t>BEST MODEL</a:t>
            </a:r>
            <a:endParaRPr/>
          </a:p>
        </p:txBody>
      </p:sp>
      <p:cxnSp>
        <p:nvCxnSpPr>
          <p:cNvPr id="259" name="Google Shape;259;p28"/>
          <p:cNvCxnSpPr/>
          <p:nvPr/>
        </p:nvCxnSpPr>
        <p:spPr>
          <a:xfrm flipH="1" rot="10800000">
            <a:off x="973300" y="399922"/>
            <a:ext cx="20556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250" y="333100"/>
            <a:ext cx="4875225" cy="42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/>
        </p:nvSpPr>
        <p:spPr>
          <a:xfrm>
            <a:off x="0" y="1124550"/>
            <a:ext cx="4134000" cy="3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Mean Accuracy: 79.280%</a:t>
            </a:r>
            <a:endParaRPr b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Mean Recall: 75.642%</a:t>
            </a:r>
            <a:endParaRPr b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Mean Precision: 81.839%</a:t>
            </a:r>
            <a:endParaRPr b="1"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Cargo plane: Recall: 91.176% Precision: 100.000% Specificity: 100.000% Dice: 95.385%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Helicopter: Recall: 50.000% Precision: 100.000% Specificity: 100.000% Dice: 66.667%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Small car: Recall: 92.381% Precision: 83.441% Specificity: 95.518% Dice: 87.684%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Bus: Recall: 66.210% Precision: 61.966% Specificity: 95.362% Dice: 64.018%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Truck: Recall: 48.679% Precision: 52.869% Specificity: 93.860% Dice: 50.688%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Motorboat: Recall: 71.910% Precision: 71.910% Specificity: 98.780% Dice: 71.910%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Fishing vessel: Recall: 83.117% Precision: 85.333% Specificity: 99.466% Dice: 84.211%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Dump truck: Recall: 65.812% Precision: 75.490% Specificity: 98.763% Dice: 70.320%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Excavator: Recall: 87.179% Precision: 90.667% Specificity: 99.660% Dice: 88.889%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Building: Recall: 90.927% Precision: 89.662% Specificity: 96.833% Dice: 90.290%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Storage tank: Recall: 87.582% Precision: 92.414% Specificity: 99.446% Dice: 89.933%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&gt; Shipping container: Recall: 72.727% Precision: 78.322% Specificity: 98.438% Dice: 75.421%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idx="4" type="title"/>
          </p:nvPr>
        </p:nvSpPr>
        <p:spPr>
          <a:xfrm>
            <a:off x="938500" y="445025"/>
            <a:ext cx="4629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cxnSp>
        <p:nvCxnSpPr>
          <p:cNvPr id="267" name="Google Shape;267;p24"/>
          <p:cNvCxnSpPr/>
          <p:nvPr/>
        </p:nvCxnSpPr>
        <p:spPr>
          <a:xfrm flipH="1" rot="10800000">
            <a:off x="1026200" y="408322"/>
            <a:ext cx="2369100" cy="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268" name="Google Shape;268;p24"/>
          <p:cNvSpPr txBox="1"/>
          <p:nvPr>
            <p:ph type="title"/>
          </p:nvPr>
        </p:nvSpPr>
        <p:spPr>
          <a:xfrm>
            <a:off x="5010150" y="1428225"/>
            <a:ext cx="3389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 Augmentation Improves Generalization</a:t>
            </a:r>
            <a:endParaRPr/>
          </a:p>
        </p:txBody>
      </p:sp>
      <p:sp>
        <p:nvSpPr>
          <p:cNvPr id="269" name="Google Shape;269;p24"/>
          <p:cNvSpPr txBox="1"/>
          <p:nvPr>
            <p:ph idx="5" type="title"/>
          </p:nvPr>
        </p:nvSpPr>
        <p:spPr>
          <a:xfrm>
            <a:off x="1058405" y="1561575"/>
            <a:ext cx="3218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Progressive Convolutional Feature Extraction</a:t>
            </a:r>
            <a:endParaRPr/>
          </a:p>
        </p:txBody>
      </p:sp>
      <p:sp>
        <p:nvSpPr>
          <p:cNvPr id="270" name="Google Shape;270;p24"/>
          <p:cNvSpPr txBox="1"/>
          <p:nvPr>
            <p:ph idx="14" type="title"/>
          </p:nvPr>
        </p:nvSpPr>
        <p:spPr>
          <a:xfrm>
            <a:off x="1058400" y="3292100"/>
            <a:ext cx="7027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/>
              <a:t>GlobalAveragePooling</a:t>
            </a:r>
            <a:r>
              <a:rPr lang="en"/>
              <a:t> for Efficiency</a:t>
            </a:r>
            <a:endParaRPr/>
          </a:p>
        </p:txBody>
      </p:sp>
      <p:cxnSp>
        <p:nvCxnSpPr>
          <p:cNvPr id="271" name="Google Shape;271;p24"/>
          <p:cNvCxnSpPr/>
          <p:nvPr/>
        </p:nvCxnSpPr>
        <p:spPr>
          <a:xfrm>
            <a:off x="1218450" y="3174996"/>
            <a:ext cx="67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  <p:sp>
        <p:nvSpPr>
          <p:cNvPr id="272" name="Google Shape;272;p24"/>
          <p:cNvSpPr txBox="1"/>
          <p:nvPr/>
        </p:nvSpPr>
        <p:spPr>
          <a:xfrm>
            <a:off x="5302050" y="2169375"/>
            <a:ext cx="280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orces the model to learn more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robust features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instead of memorizing the training data.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1264800" y="2169375"/>
            <a:ext cx="280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xtract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low-level features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early layers and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high-level patterns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deeper layers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3072000" y="391670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Replacing </a:t>
            </a:r>
            <a:r>
              <a:rPr b="1"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Flatten()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</a:t>
            </a:r>
            <a:r>
              <a:rPr b="1"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GlobalAveragePooling2D()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reduces the number of parameters while retaining spatial information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